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1" r:id="rId5"/>
    <p:sldId id="6337" r:id="rId6"/>
    <p:sldId id="6347" r:id="rId7"/>
    <p:sldId id="6346" r:id="rId8"/>
    <p:sldId id="6348" r:id="rId9"/>
    <p:sldId id="6328" r:id="rId10"/>
    <p:sldId id="6351" r:id="rId11"/>
    <p:sldId id="6352" r:id="rId12"/>
  </p:sldIdLst>
  <p:sldSz cx="12192000" cy="6858000"/>
  <p:notesSz cx="6858000" cy="9144000"/>
  <p:custDataLst>
    <p:tags r:id="rId15"/>
  </p:custDataLst>
  <p:defaultTextStyle>
    <a:defPPr>
      <a:defRPr lang="pl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9F4B9F-C6C9-4B18-A43A-E4FE04A98A2A}">
          <p14:sldIdLst>
            <p14:sldId id="261"/>
            <p14:sldId id="6337"/>
            <p14:sldId id="6347"/>
            <p14:sldId id="6346"/>
            <p14:sldId id="6348"/>
            <p14:sldId id="6328"/>
            <p14:sldId id="6351"/>
            <p14:sldId id="63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91"/>
    <a:srgbClr val="262FA0"/>
    <a:srgbClr val="FFD91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E38F8C4-063B-4D9B-AAB2-369010A3C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00C38A9-0A1C-4914-BF3D-05CE6EA26F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C99D2-4EE1-4C70-A36B-B738667DE008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2818CB7-2248-4C73-9EE6-15AB8D30B6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5F5D5FA-81B4-456D-BB93-E7FDF1D390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6BC6-6004-4B77-A739-E8216E7B2F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68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67155-2515-4E0A-8176-43CAB3B5C0BE}" type="datetimeFigureOut">
              <a:rPr lang="pl-PL" smtClean="0"/>
              <a:t>18.12.2020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752C2-CA1E-4E52-9CDD-94E37B2E2C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49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752C2-CA1E-4E52-9CDD-94E37B2E2CF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99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 Placeholder 234">
            <a:extLst>
              <a:ext uri="{FF2B5EF4-FFF2-40B4-BE49-F238E27FC236}">
                <a16:creationId xmlns:a16="http://schemas.microsoft.com/office/drawing/2014/main" id="{4428070E-4463-4D66-8065-F93552D60E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170" y="1484618"/>
            <a:ext cx="8342313" cy="20497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lnSpc>
                <a:spcPct val="90000"/>
              </a:lnSpc>
              <a:buNone/>
              <a:defRPr sz="7400" b="0">
                <a:latin typeface="Graphik Semibold" panose="020B0703030202060203" pitchFamily="34" charset="0"/>
              </a:defRPr>
            </a:lvl1pPr>
          </a:lstStyle>
          <a:p>
            <a:pPr lvl="0"/>
            <a:r>
              <a:rPr lang="pl-PL"/>
              <a:t>Tytuł idzie tutaj, kliknij aby dodać</a:t>
            </a:r>
            <a:endParaRPr lang="en-US"/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DF6B3794-3004-48E1-8F0F-88B7E9FEF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170" y="3743325"/>
            <a:ext cx="5789612" cy="27988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10000"/>
              </a:lnSpc>
              <a:buNone/>
              <a:defRPr sz="1800" b="0">
                <a:latin typeface="Graphik" panose="020B0503030202060203" pitchFamily="34" charset="0"/>
              </a:defRPr>
            </a:lvl1pPr>
          </a:lstStyle>
          <a:p>
            <a:pPr lvl="0"/>
            <a:r>
              <a:rPr lang="pl-PL"/>
              <a:t>Podtytuł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103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2648E0-8DEE-1149-90A4-462D77DB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36F030-4699-0149-9182-8EF19CDA5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6A386F-BDCC-F641-B4A9-580A1DFCD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E9371A-95D7-8040-AFA5-038EE8BE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E983D27-67E0-744D-A79E-91D8A712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D52772-7832-4C4F-B194-80C91BC1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89820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9B6BD-9508-0F48-9CDE-B0DC3E8F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F0C477-0F74-694E-BFD4-7F5D040C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5ECC48-EE64-264D-B52F-FD41DE66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E0E48A-7B41-9D49-920E-F85FBDA6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08C26D-F74F-794C-B821-4DFD6650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28474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C3F2180-50F4-8341-ADCC-C163CB2DB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6303815-797A-054D-9EBC-7E666E06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19D5652-4D39-3347-84E2-C98907FE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7CEE3B-6711-584B-B176-818EBAFE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E28943-30C4-484E-8729-49F4A05F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53187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048B02-AE48-9143-95BE-A77938C06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5E008A-74AD-2447-96FC-02AA1CB60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19DDA61-508A-4742-BB19-26E7F940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44818F0-B4AA-1E4F-951C-54889589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C15CA2-276C-7346-AECC-3E6073639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22516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F33BF5-AF43-0140-AB6A-2526FE5B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212B88-3D39-3545-A73F-EC322143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8D1D2E-5F52-CD4D-BAD8-C67E516E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0600184-5F2E-5F43-ACC2-5E1DCE65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A4A710-D60A-EC45-8AA7-B0CBA48A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88808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E1FDC4-E686-B643-97A5-4335F991F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BDB40B4-3965-A54B-ADFE-E3758432C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3D383A-B36F-B542-9C32-F70371AB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EF4FC1-479A-1648-B824-4195359E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7E91F0-AA8C-E54F-A613-CDB807C9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3037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7F250-4B1C-274B-97A1-B17D31AE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D1932D-806C-1B45-AEA9-8D9707AE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9620353-594A-D947-9840-4383BDC0A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658EB4-D90E-A841-8221-D6CEAF37E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F4F706-E14E-1040-8D38-D3C0AFD9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246D8D-ABBC-B54B-99FB-3295BF64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66329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F111D8-DEAB-2A45-8368-825F63C8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6338C4-96B6-C245-9919-72A8E886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A6199CD-477F-2F45-9037-C73DF46EA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DE823B1-AC28-144E-8A78-2FC678620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FB173A8-AC5B-EA4D-B76A-554BB895F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05AF596-842A-3948-AC5B-7ADF75D4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2D67A27-055C-2B48-B1C9-FE93AE44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6F8B5F-5EDB-CC4D-AD78-B702B2FF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372246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7B213-E01D-CF47-AFE0-16F80757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7B1C053-6A64-2F41-BC97-29C8D690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1D2313F-2A66-7043-B881-9CC08753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91726B4-5242-704F-B258-88247E19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57833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C2555FE-148A-304F-A6C1-8BA3E86F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420CCD3-065A-9542-A29C-27996D00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978D69-6A1E-5A43-B70E-2A343111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25505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C5DFB7-53E2-4845-87A8-A33C5478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01F1E7-31FB-0D41-AE86-E5E103B6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E39318-2E6E-E04E-8A43-2170E2E3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CA8629E-9C25-B848-8D6D-A202EF09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2188673-E594-CB45-AFA7-0C631AF9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3E74CD2-82CB-294D-B1B4-3C850EAB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31731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B22634-802F-4A42-99D6-470FA4BB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8E1D4-0F2F-7742-96F6-105C5630D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48DB43-6A5A-2745-97BA-55E3CA0F8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B623-F6E7-A543-BDF2-A15B48C0FBEF}" type="datetimeFigureOut">
              <a:rPr lang="pl-GB" smtClean="0"/>
              <a:t>12/18/2020</a:t>
            </a:fld>
            <a:endParaRPr lang="pl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E54148-1257-1F44-9935-2A8C7EB57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E2D9B2-4C55-3D48-9039-58A87273B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E426-0C08-2948-B11A-8828A18EFF4F}" type="slidenum">
              <a:rPr lang="pl-GB" smtClean="0"/>
              <a:t>‹#›</a:t>
            </a:fld>
            <a:endParaRPr lang="pl-GB"/>
          </a:p>
        </p:txBody>
      </p:sp>
    </p:spTree>
    <p:extLst>
      <p:ext uri="{BB962C8B-B14F-4D97-AF65-F5344CB8AC3E}">
        <p14:creationId xmlns:p14="http://schemas.microsoft.com/office/powerpoint/2010/main" val="12682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raphik Semibold" panose="020B070303020206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raphik" panose="020B050303020206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v.pl/web/zdrowie/komunikat-dotyczacy-szczepien-personelu-medycznego-i-niemedycznego-przeciw-covid19-w-szpitalach-wezlowych" TargetMode="External"/><Relationship Id="rId4" Type="http://schemas.openxmlformats.org/officeDocument/2006/relationships/hyperlink" Target="https://www.gov.pl/web/zdrowie/znamy-szpitale-w-ktorych-bedzie-szczepiony-personel-placowek-medyczny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id-19 coronavirus vaccine vials in a row macro close up - vaccination stock pictures, royalty-free photos &amp; images">
            <a:extLst>
              <a:ext uri="{FF2B5EF4-FFF2-40B4-BE49-F238E27FC236}">
                <a16:creationId xmlns:a16="http://schemas.microsoft.com/office/drawing/2014/main" id="{1C7AF690-1289-419E-85A0-7FC17EEBE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32896" r="18000" b="3289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2E7BB-EFB0-40FD-828D-E7CB5808B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5171" y="1484618"/>
            <a:ext cx="8293528" cy="2049792"/>
          </a:xfrm>
        </p:spPr>
        <p:txBody>
          <a:bodyPr/>
          <a:lstStyle/>
          <a:p>
            <a:r>
              <a:rPr lang="pl-PL">
                <a:solidFill>
                  <a:schemeClr val="bg1"/>
                </a:solidFill>
              </a:rPr>
              <a:t>Szczepienia przeciw COVID19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DBF86-7B40-41A8-A8B4-776F716C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70" y="3743325"/>
            <a:ext cx="5789612" cy="2021194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Zapraszamy do szczepień!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544921" y="934292"/>
            <a:ext cx="10907109" cy="3431709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ZAŁOŻENIA STRATEGII SZCZEPIEŃ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CELE: </a:t>
            </a:r>
          </a:p>
          <a:p>
            <a:pPr marL="342900" indent="-342900" algn="l">
              <a:buAutoNum type="arabicPeriod"/>
            </a:pPr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Zaszczepienie jak największej populacji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Zapewnienie bezpieczeństwa pacjentów i personelu biorącego udział w szczepieniach</a:t>
            </a:r>
          </a:p>
          <a:p>
            <a:pPr marL="342900" indent="-342900"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Realizacja szczepień w możliwie szybkim tempie</a:t>
            </a:r>
          </a:p>
          <a:p>
            <a:pPr marL="342900" indent="-342900" algn="l">
              <a:buAutoNum type="arabicPeriod"/>
            </a:pPr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8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ZASADY: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Dobrowolność szczepień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Darmowe szczepienie dla pacjenta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Wynagrodzenie dla jednostki za przeprowadzenie szczepienia</a:t>
            </a:r>
          </a:p>
        </p:txBody>
      </p:sp>
      <p:pic>
        <p:nvPicPr>
          <p:cNvPr id="1030" name="Picture 6" descr="coronavirus vaccination, dart game, a syringe used as an arrow - strategy vaccine stock illustrations">
            <a:extLst>
              <a:ext uri="{FF2B5EF4-FFF2-40B4-BE49-F238E27FC236}">
                <a16:creationId xmlns:a16="http://schemas.microsoft.com/office/drawing/2014/main" id="{8AAA6A54-ED56-4AB1-A750-A19BD481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46" y="3749430"/>
            <a:ext cx="29146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0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173850"/>
            <a:ext cx="8958587" cy="5893921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UPRAWNIENI DO OTRZYMANIA SZCZEPIENIA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r>
              <a:rPr lang="pl-PL" sz="16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ETAP 0 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a. Pracownicy szpitala węzłowego,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b. Pracownicy pozostałych podmiotów wykonujących działalność leczniczą w tym stacji sanitarno-epidemiologicznych,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c. Pracownicy Domów Pomocy Społecznej i pracownicy Miejskich Ośrodków Pomocy Społecznej,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d. Pracownicy aptek, punktów aptecznych, punktów zaopatrzenia w wyroby medyczne, hurtowni farmaceutycznych, w tym firm transportujących leki,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e. Pracownicy uczelni medycznych i studenci kierunków medycznych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f. O</a:t>
            </a:r>
            <a:r>
              <a:rPr lang="pl-PL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soby zatrudnione w izbach lekarskich, pielęgniarek i położnych, aptekarskich oraz diagnostów laboratoryjnych i fizjoterapeutów,</a:t>
            </a:r>
            <a:endParaRPr lang="pl-PL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g. Powyższe dotyczy również personelu niemedycznego, tj. administracyjnego, pomocniczego (bez względu na formę zatrudnienia, również wolontariuszy, stażystów itp.) tych podmiotów, jak również z firm współpracujących z podmiotem przebywający w trybie ciągłym w podmiocie.</a:t>
            </a:r>
          </a:p>
          <a:p>
            <a:pPr algn="l"/>
            <a:endParaRPr lang="pl-PL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1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ETAP 1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a. Funkcjonariusze i pracownicy Policji,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b. Ratownicy i pracownicy Państwowej Straży Pożarnej i Druhowie Ochotniczej Straży Pożarnej,</a:t>
            </a: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c. Pozostali pracownicy sektora ochrony zdrowia,</a:t>
            </a:r>
          </a:p>
          <a:p>
            <a:pPr algn="l"/>
            <a:r>
              <a:rPr lang="pl-PL" sz="1600" dirty="0">
                <a:solidFill>
                  <a:schemeClr val="bg1"/>
                </a:solidFill>
                <a:latin typeface="Calibri" panose="020F0502020204030204" pitchFamily="34" charset="0"/>
              </a:rPr>
              <a:t>d. Członkowie pozostałych służb ratowniczych jak WOPR, GOPR, TOPR itp.</a:t>
            </a:r>
            <a:endParaRPr lang="pl-PL" sz="16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sz="16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d. Pozostali pracownicy z firm współpracujących z podmiotami z ETAPU 0, tj. tacy którzy nie przebywają w trybie ciągłym w podmiocie.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raphik Light" panose="020B0403030202060203" pitchFamily="34" charset="-18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16CC025-1568-45D1-810B-80279CD05953}"/>
              </a:ext>
            </a:extLst>
          </p:cNvPr>
          <p:cNvSpPr txBox="1"/>
          <p:nvPr/>
        </p:nvSpPr>
        <p:spPr>
          <a:xfrm>
            <a:off x="268013" y="6098549"/>
            <a:ext cx="818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INTERPRETUJEMY ROZSZERZAJĄCO</a:t>
            </a:r>
          </a:p>
        </p:txBody>
      </p:sp>
      <p:pic>
        <p:nvPicPr>
          <p:cNvPr id="2050" name="Picture 2" descr="2020 logo made from a medical mask and a syringe with a vaccine. as a symbol of the pandemic and the release of the drug in 2021. blue background - strategy vaccine stock pictures, royalty-free photos &amp; images">
            <a:extLst>
              <a:ext uri="{FF2B5EF4-FFF2-40B4-BE49-F238E27FC236}">
                <a16:creationId xmlns:a16="http://schemas.microsoft.com/office/drawing/2014/main" id="{7B159564-36FA-4CB6-97CB-A538DFA9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939" y="2844255"/>
            <a:ext cx="2252988" cy="297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8817910" cy="40472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KOLEJNOŚĆ DZIAŁAŃ</a:t>
            </a: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ctr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Wybór dogodnego szpitala węzłowego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Zebranie danych chętnych osób na szczepienie w jednostce wraz z oświadczeniami o zgodzie na przetwarzanie danych osobowych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Przesłanie danych osób na dedykowanym formularzu na adres wskazany przez szpital węzłowy (nie rejestrujemy samodzielnie chętnych, podajemy dane kontaktowe)</a:t>
            </a:r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Szpital węzłowy wystawia e-skierowanie, umawia z jednostką datę szczepienia zgłoszonego personelu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Udział w szczepieniu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b="1" dirty="0">
                <a:solidFill>
                  <a:schemeClr val="bg1"/>
                </a:solidFill>
                <a:latin typeface="Calibri-Bold"/>
              </a:rPr>
              <a:t>Umówienie terminu podania drugiej dawki</a:t>
            </a: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pic>
        <p:nvPicPr>
          <p:cNvPr id="3074" name="Picture 2" descr="together we will win - hospital task stock pictures, royalty-free photos &amp; images">
            <a:extLst>
              <a:ext uri="{FF2B5EF4-FFF2-40B4-BE49-F238E27FC236}">
                <a16:creationId xmlns:a16="http://schemas.microsoft.com/office/drawing/2014/main" id="{8D8357DB-608D-40F6-8969-A6F417E9A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22" y="4241800"/>
            <a:ext cx="2469173" cy="164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6F9B75B-FD56-4EB6-B23C-84CCD5F25C92}"/>
              </a:ext>
            </a:extLst>
          </p:cNvPr>
          <p:cNvSpPr txBox="1"/>
          <p:nvPr/>
        </p:nvSpPr>
        <p:spPr>
          <a:xfrm>
            <a:off x="134007" y="4974020"/>
            <a:ext cx="8181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hlinkClick r:id="rId4"/>
              </a:rPr>
              <a:t>https://www.gov.pl/web/zdrowie/znamy-szpitale-w-ktorych-bedzie-szczepiony-personel-placowek-medycznych</a:t>
            </a:r>
            <a:endParaRPr lang="pl-PL" dirty="0"/>
          </a:p>
          <a:p>
            <a:r>
              <a:rPr lang="pl-PL" dirty="0">
                <a:hlinkClick r:id="rId5"/>
              </a:rPr>
              <a:t>https://www.gov.pl/web/zdrowie/komunikat-dotyczacy-szczepien-personelu-medycznego-i-niemedycznego-przeciw-covid19-w-szpitalach-wezlowych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04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10907109" cy="3308598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i="0" u="none" strike="noStrike" baseline="0" dirty="0">
                <a:solidFill>
                  <a:schemeClr val="bg1"/>
                </a:solidFill>
                <a:latin typeface="Calibri-Bold"/>
              </a:rPr>
              <a:t>KOORDYNATOR DS. SZCZEPIEŃ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r>
              <a:rPr lang="pl-PL" sz="2000" b="1" dirty="0">
                <a:solidFill>
                  <a:schemeClr val="bg1"/>
                </a:solidFill>
                <a:latin typeface="Calibri-Bold"/>
              </a:rPr>
              <a:t>ZADANIA:</a:t>
            </a:r>
          </a:p>
          <a:p>
            <a:pPr marL="342900" indent="-342900" algn="l">
              <a:buAutoNum type="arabicPeriod"/>
            </a:pP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Kontaktuje się z podmiotami, które zgłosiły osoby do szczepienia w celu ustalenia terminu szczepień.</a:t>
            </a:r>
          </a:p>
          <a:p>
            <a:pPr marL="342900" indent="-342900" algn="l">
              <a:buAutoNum type="arabicPeriod"/>
            </a:pP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Nadzoruje grafik szczepień</a:t>
            </a:r>
          </a:p>
          <a:p>
            <a:pPr marL="342900" indent="-342900" algn="l">
              <a:buAutoNum type="arabicPeriod"/>
            </a:pP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Realizuje działania informacyjno-promocyjne.</a:t>
            </a: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DANE KONTAKTOWE (imię, nazwisko, email, telefon) są opublikowane na stronie internetowej szpitala węzłowego</a:t>
            </a: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pic>
        <p:nvPicPr>
          <p:cNvPr id="5122" name="Picture 2" descr="successful teamwork - coordination medical stock pictures, royalty-free photos &amp; images">
            <a:extLst>
              <a:ext uri="{FF2B5EF4-FFF2-40B4-BE49-F238E27FC236}">
                <a16:creationId xmlns:a16="http://schemas.microsoft.com/office/drawing/2014/main" id="{4AC96D65-41BA-4AD4-8757-BEA530CC6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867381"/>
            <a:ext cx="2922464" cy="19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Harmonogram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DF2E93-C6A6-4136-9637-DDD61BDBD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121" y="2469756"/>
            <a:ext cx="3459771" cy="4023119"/>
          </a:xfrm>
        </p:spPr>
        <p:txBody>
          <a:bodyPr>
            <a:normAutofit fontScale="92500" lnSpcReduction="20000"/>
          </a:bodyPr>
          <a:lstStyle/>
          <a:p>
            <a:r>
              <a:rPr lang="pl-PL" sz="1600" dirty="0">
                <a:solidFill>
                  <a:schemeClr val="bg1"/>
                </a:solidFill>
              </a:rPr>
              <a:t>16.12: Wyznaczenie koordynatora ds. szczepień</a:t>
            </a:r>
          </a:p>
          <a:p>
            <a:r>
              <a:rPr lang="pl-PL" sz="1600" dirty="0">
                <a:solidFill>
                  <a:schemeClr val="bg1"/>
                </a:solidFill>
              </a:rPr>
              <a:t>17.12 Założenie dedykowanej skrzynki mailowej i sekcji na stronie internetowej szpitala na temat akcji szczepień, publikacja danych kontaktowych i formularza zgłoszeń, wzoru oświadczenia</a:t>
            </a:r>
          </a:p>
          <a:p>
            <a:r>
              <a:rPr lang="pl-PL" sz="1600" dirty="0">
                <a:solidFill>
                  <a:schemeClr val="bg1"/>
                </a:solidFill>
              </a:rPr>
              <a:t>18.12 Wyznaczenie osoby ds. zamawiania szczepionek</a:t>
            </a:r>
          </a:p>
          <a:p>
            <a:r>
              <a:rPr lang="pl-PL" sz="1600" dirty="0">
                <a:solidFill>
                  <a:schemeClr val="bg1"/>
                </a:solidFill>
              </a:rPr>
              <a:t>18.12 Stworzenie listy chętnych na zaszczepienie w jednostce</a:t>
            </a:r>
          </a:p>
          <a:p>
            <a:r>
              <a:rPr lang="pl-PL" sz="1600" dirty="0">
                <a:solidFill>
                  <a:srgbClr val="FF0000"/>
                </a:solidFill>
              </a:rPr>
              <a:t>28.12: Przyjmowanie list chętnych z innych jednostek</a:t>
            </a:r>
          </a:p>
          <a:p>
            <a:r>
              <a:rPr lang="pl-PL" sz="1600" dirty="0">
                <a:solidFill>
                  <a:schemeClr val="bg1"/>
                </a:solidFill>
              </a:rPr>
              <a:t>27.12: Pierwsze szczepienia we wskazanych jednostkach</a:t>
            </a:r>
          </a:p>
          <a:p>
            <a:r>
              <a:rPr lang="pl-PL" sz="1600" dirty="0">
                <a:solidFill>
                  <a:schemeClr val="bg1"/>
                </a:solidFill>
              </a:rPr>
              <a:t>28-31.12: Pierwsze szczepienia w pozostałych jednostkach</a:t>
            </a:r>
          </a:p>
        </p:txBody>
      </p:sp>
      <p:sp>
        <p:nvSpPr>
          <p:cNvPr id="9" name="Rectangle 65">
            <a:extLst>
              <a:ext uri="{FF2B5EF4-FFF2-40B4-BE49-F238E27FC236}">
                <a16:creationId xmlns:a16="http://schemas.microsoft.com/office/drawing/2014/main" id="{846EA61C-11B5-4855-8329-779DBC3FB4DF}"/>
              </a:ext>
            </a:extLst>
          </p:cNvPr>
          <p:cNvSpPr/>
          <p:nvPr/>
        </p:nvSpPr>
        <p:spPr>
          <a:xfrm>
            <a:off x="4733256" y="2698615"/>
            <a:ext cx="1563969" cy="880369"/>
          </a:xfrm>
          <a:prstGeom prst="rect">
            <a:avLst/>
          </a:prstGeom>
          <a:solidFill>
            <a:srgbClr val="02AC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rial" panose="020B0604020202020204" pitchFamily="34" charset="0"/>
                <a:cs typeface="Arial" panose="020B0604020202020204" pitchFamily="34" charset="0"/>
              </a:rPr>
              <a:t>Przygotowania</a:t>
            </a:r>
            <a:endParaRPr lang="pl-PL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EF57066B-5647-45C8-A9AB-17C3EB510C7C}"/>
              </a:ext>
            </a:extLst>
          </p:cNvPr>
          <p:cNvSpPr/>
          <p:nvPr/>
        </p:nvSpPr>
        <p:spPr>
          <a:xfrm>
            <a:off x="4733256" y="3690194"/>
            <a:ext cx="1563969" cy="880369"/>
          </a:xfrm>
          <a:prstGeom prst="rect">
            <a:avLst/>
          </a:prstGeom>
          <a:solidFill>
            <a:srgbClr val="158F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Tworzenie list chętnych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B5F2B0E5-0BC3-47AF-9628-4150FA8DE087}"/>
              </a:ext>
            </a:extLst>
          </p:cNvPr>
          <p:cNvSpPr/>
          <p:nvPr/>
        </p:nvSpPr>
        <p:spPr>
          <a:xfrm>
            <a:off x="4733256" y="4687955"/>
            <a:ext cx="1563969" cy="8803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>
                <a:latin typeface="Arial" panose="020B0604020202020204" pitchFamily="34" charset="0"/>
                <a:cs typeface="Arial" panose="020B0604020202020204" pitchFamily="34" charset="0"/>
              </a:rPr>
              <a:t>Uruchomienie szczepień</a:t>
            </a:r>
          </a:p>
        </p:txBody>
      </p:sp>
      <p:cxnSp>
        <p:nvCxnSpPr>
          <p:cNvPr id="12" name="Straight Connector 69">
            <a:extLst>
              <a:ext uri="{FF2B5EF4-FFF2-40B4-BE49-F238E27FC236}">
                <a16:creationId xmlns:a16="http://schemas.microsoft.com/office/drawing/2014/main" id="{104D6B7A-0B78-432D-9BCA-DF0F53498CE2}"/>
              </a:ext>
            </a:extLst>
          </p:cNvPr>
          <p:cNvCxnSpPr/>
          <p:nvPr/>
        </p:nvCxnSpPr>
        <p:spPr>
          <a:xfrm>
            <a:off x="4733256" y="2611499"/>
            <a:ext cx="76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1">
            <a:extLst>
              <a:ext uri="{FF2B5EF4-FFF2-40B4-BE49-F238E27FC236}">
                <a16:creationId xmlns:a16="http://schemas.microsoft.com/office/drawing/2014/main" id="{76A97AE1-30FC-4A43-9FC6-B27B7026B0F5}"/>
              </a:ext>
            </a:extLst>
          </p:cNvPr>
          <p:cNvSpPr txBox="1"/>
          <p:nvPr/>
        </p:nvSpPr>
        <p:spPr>
          <a:xfrm>
            <a:off x="7557642" y="2261012"/>
            <a:ext cx="1315510" cy="28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Grudzień `20</a:t>
            </a:r>
          </a:p>
        </p:txBody>
      </p:sp>
      <p:sp>
        <p:nvSpPr>
          <p:cNvPr id="15" name="TextBox 72">
            <a:extLst>
              <a:ext uri="{FF2B5EF4-FFF2-40B4-BE49-F238E27FC236}">
                <a16:creationId xmlns:a16="http://schemas.microsoft.com/office/drawing/2014/main" id="{982ADB57-D44B-49B9-BFDD-C0ECE766FD21}"/>
              </a:ext>
            </a:extLst>
          </p:cNvPr>
          <p:cNvSpPr txBox="1"/>
          <p:nvPr/>
        </p:nvSpPr>
        <p:spPr>
          <a:xfrm>
            <a:off x="10594240" y="2254547"/>
            <a:ext cx="1106661" cy="281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Styczeń `21</a:t>
            </a:r>
          </a:p>
        </p:txBody>
      </p:sp>
      <p:sp>
        <p:nvSpPr>
          <p:cNvPr id="16" name="Pentagon 28">
            <a:extLst>
              <a:ext uri="{FF2B5EF4-FFF2-40B4-BE49-F238E27FC236}">
                <a16:creationId xmlns:a16="http://schemas.microsoft.com/office/drawing/2014/main" id="{0803877D-FC94-4950-9A71-371FE3A96C62}"/>
              </a:ext>
            </a:extLst>
          </p:cNvPr>
          <p:cNvSpPr/>
          <p:nvPr/>
        </p:nvSpPr>
        <p:spPr>
          <a:xfrm>
            <a:off x="7747067" y="2902621"/>
            <a:ext cx="827995" cy="162159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Strona internetowa</a:t>
            </a:r>
          </a:p>
        </p:txBody>
      </p:sp>
      <p:sp>
        <p:nvSpPr>
          <p:cNvPr id="17" name="Pentagon 29">
            <a:extLst>
              <a:ext uri="{FF2B5EF4-FFF2-40B4-BE49-F238E27FC236}">
                <a16:creationId xmlns:a16="http://schemas.microsoft.com/office/drawing/2014/main" id="{AA250711-CDF6-4279-85DA-419E00283C1E}"/>
              </a:ext>
            </a:extLst>
          </p:cNvPr>
          <p:cNvSpPr/>
          <p:nvPr/>
        </p:nvSpPr>
        <p:spPr>
          <a:xfrm>
            <a:off x="7627987" y="3175990"/>
            <a:ext cx="1170316" cy="175104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Wyznaczenie osoby zamawiającej szczepionki</a:t>
            </a:r>
          </a:p>
        </p:txBody>
      </p:sp>
      <p:sp>
        <p:nvSpPr>
          <p:cNvPr id="18" name="Pentagon 30">
            <a:extLst>
              <a:ext uri="{FF2B5EF4-FFF2-40B4-BE49-F238E27FC236}">
                <a16:creationId xmlns:a16="http://schemas.microsoft.com/office/drawing/2014/main" id="{E57678EE-E855-4D68-AA07-EB0A858044E7}"/>
              </a:ext>
            </a:extLst>
          </p:cNvPr>
          <p:cNvSpPr/>
          <p:nvPr/>
        </p:nvSpPr>
        <p:spPr>
          <a:xfrm>
            <a:off x="7231991" y="2644369"/>
            <a:ext cx="1001985" cy="221147"/>
          </a:xfrm>
          <a:prstGeom prst="homePlate">
            <a:avLst>
              <a:gd name="adj" fmla="val 23946"/>
            </a:avLst>
          </a:prstGeom>
          <a:solidFill>
            <a:srgbClr val="92D050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Wyznaczenie koordynatora</a:t>
            </a:r>
          </a:p>
        </p:txBody>
      </p:sp>
      <p:cxnSp>
        <p:nvCxnSpPr>
          <p:cNvPr id="19" name="Straight Connector 76">
            <a:extLst>
              <a:ext uri="{FF2B5EF4-FFF2-40B4-BE49-F238E27FC236}">
                <a16:creationId xmlns:a16="http://schemas.microsoft.com/office/drawing/2014/main" id="{BB68760E-B6BB-4CA2-A0E2-9F34C4DD8D26}"/>
              </a:ext>
            </a:extLst>
          </p:cNvPr>
          <p:cNvCxnSpPr>
            <a:cxnSpLocks/>
          </p:cNvCxnSpPr>
          <p:nvPr/>
        </p:nvCxnSpPr>
        <p:spPr>
          <a:xfrm>
            <a:off x="6758775" y="2333556"/>
            <a:ext cx="0" cy="3510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1">
            <a:extLst>
              <a:ext uri="{FF2B5EF4-FFF2-40B4-BE49-F238E27FC236}">
                <a16:creationId xmlns:a16="http://schemas.microsoft.com/office/drawing/2014/main" id="{A9DF4A4F-DAAB-4ECC-B9B7-49C2D0B6476E}"/>
              </a:ext>
            </a:extLst>
          </p:cNvPr>
          <p:cNvCxnSpPr>
            <a:cxnSpLocks/>
          </p:cNvCxnSpPr>
          <p:nvPr/>
        </p:nvCxnSpPr>
        <p:spPr>
          <a:xfrm>
            <a:off x="10394993" y="2317579"/>
            <a:ext cx="0" cy="35107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2">
            <a:extLst>
              <a:ext uri="{FF2B5EF4-FFF2-40B4-BE49-F238E27FC236}">
                <a16:creationId xmlns:a16="http://schemas.microsoft.com/office/drawing/2014/main" id="{85F8A21F-A498-4022-BCEA-9687DC48703E}"/>
              </a:ext>
            </a:extLst>
          </p:cNvPr>
          <p:cNvCxnSpPr/>
          <p:nvPr/>
        </p:nvCxnSpPr>
        <p:spPr>
          <a:xfrm>
            <a:off x="4733256" y="5651384"/>
            <a:ext cx="76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3">
            <a:extLst>
              <a:ext uri="{FF2B5EF4-FFF2-40B4-BE49-F238E27FC236}">
                <a16:creationId xmlns:a16="http://schemas.microsoft.com/office/drawing/2014/main" id="{CC961CB0-3889-44CD-9502-33F450A8F9BB}"/>
              </a:ext>
            </a:extLst>
          </p:cNvPr>
          <p:cNvCxnSpPr>
            <a:cxnSpLocks/>
          </p:cNvCxnSpPr>
          <p:nvPr/>
        </p:nvCxnSpPr>
        <p:spPr>
          <a:xfrm>
            <a:off x="8779891" y="2611234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85">
            <a:extLst>
              <a:ext uri="{FF2B5EF4-FFF2-40B4-BE49-F238E27FC236}">
                <a16:creationId xmlns:a16="http://schemas.microsoft.com/office/drawing/2014/main" id="{FE18005E-340E-4CBF-BB05-C4C29F0FE494}"/>
              </a:ext>
            </a:extLst>
          </p:cNvPr>
          <p:cNvCxnSpPr>
            <a:cxnSpLocks/>
          </p:cNvCxnSpPr>
          <p:nvPr/>
        </p:nvCxnSpPr>
        <p:spPr>
          <a:xfrm>
            <a:off x="9145653" y="2644369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entagon 29">
            <a:extLst>
              <a:ext uri="{FF2B5EF4-FFF2-40B4-BE49-F238E27FC236}">
                <a16:creationId xmlns:a16="http://schemas.microsoft.com/office/drawing/2014/main" id="{F2CE80D4-66DB-4C4E-9E49-F7A8084CCE06}"/>
              </a:ext>
            </a:extLst>
          </p:cNvPr>
          <p:cNvSpPr/>
          <p:nvPr/>
        </p:nvSpPr>
        <p:spPr>
          <a:xfrm>
            <a:off x="9814311" y="5025111"/>
            <a:ext cx="1568545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Pierwsze szczepienia w wybranych punktach</a:t>
            </a:r>
          </a:p>
        </p:txBody>
      </p:sp>
      <p:sp>
        <p:nvSpPr>
          <p:cNvPr id="27" name="Pentagon 30">
            <a:extLst>
              <a:ext uri="{FF2B5EF4-FFF2-40B4-BE49-F238E27FC236}">
                <a16:creationId xmlns:a16="http://schemas.microsoft.com/office/drawing/2014/main" id="{2015D7F8-84FA-4290-AF5A-1E062913B52B}"/>
              </a:ext>
            </a:extLst>
          </p:cNvPr>
          <p:cNvSpPr/>
          <p:nvPr/>
        </p:nvSpPr>
        <p:spPr>
          <a:xfrm>
            <a:off x="8702809" y="4246501"/>
            <a:ext cx="1410784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Przyjmowanie zgłoszeń z innych jednostek</a:t>
            </a:r>
          </a:p>
        </p:txBody>
      </p:sp>
      <p:sp>
        <p:nvSpPr>
          <p:cNvPr id="28" name="Pentagon 28">
            <a:extLst>
              <a:ext uri="{FF2B5EF4-FFF2-40B4-BE49-F238E27FC236}">
                <a16:creationId xmlns:a16="http://schemas.microsoft.com/office/drawing/2014/main" id="{8F71298B-026F-45BF-BD9A-3E357D0C230F}"/>
              </a:ext>
            </a:extLst>
          </p:cNvPr>
          <p:cNvSpPr/>
          <p:nvPr/>
        </p:nvSpPr>
        <p:spPr>
          <a:xfrm>
            <a:off x="10122045" y="5365391"/>
            <a:ext cx="1568545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Realizacja szczepień w pozostałych punktach</a:t>
            </a:r>
          </a:p>
        </p:txBody>
      </p:sp>
      <p:cxnSp>
        <p:nvCxnSpPr>
          <p:cNvPr id="29" name="Straight Connector 95">
            <a:extLst>
              <a:ext uri="{FF2B5EF4-FFF2-40B4-BE49-F238E27FC236}">
                <a16:creationId xmlns:a16="http://schemas.microsoft.com/office/drawing/2014/main" id="{2657CBE4-A5F3-41BF-A306-AAE57D91E644}"/>
              </a:ext>
            </a:extLst>
          </p:cNvPr>
          <p:cNvCxnSpPr>
            <a:cxnSpLocks/>
          </p:cNvCxnSpPr>
          <p:nvPr/>
        </p:nvCxnSpPr>
        <p:spPr>
          <a:xfrm>
            <a:off x="9814311" y="2613472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entagon 53">
            <a:extLst>
              <a:ext uri="{FF2B5EF4-FFF2-40B4-BE49-F238E27FC236}">
                <a16:creationId xmlns:a16="http://schemas.microsoft.com/office/drawing/2014/main" id="{3920E8E1-2D81-41A6-9DA5-889D6D836BE6}"/>
              </a:ext>
            </a:extLst>
          </p:cNvPr>
          <p:cNvSpPr/>
          <p:nvPr/>
        </p:nvSpPr>
        <p:spPr bwMode="gray">
          <a:xfrm>
            <a:off x="10001669" y="5731716"/>
            <a:ext cx="414523" cy="247075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28.12</a:t>
            </a:r>
            <a:endParaRPr lang="en-US" sz="8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Pentagon 30">
            <a:extLst>
              <a:ext uri="{FF2B5EF4-FFF2-40B4-BE49-F238E27FC236}">
                <a16:creationId xmlns:a16="http://schemas.microsoft.com/office/drawing/2014/main" id="{18BD1CE9-C62D-4F8A-9A17-95E0943EAB98}"/>
              </a:ext>
            </a:extLst>
          </p:cNvPr>
          <p:cNvSpPr/>
          <p:nvPr/>
        </p:nvSpPr>
        <p:spPr>
          <a:xfrm>
            <a:off x="7657032" y="3786328"/>
            <a:ext cx="1122859" cy="221147"/>
          </a:xfrm>
          <a:prstGeom prst="homePlate">
            <a:avLst>
              <a:gd name="adj" fmla="val 239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</a:pPr>
            <a:r>
              <a:rPr lang="pl-PL" sz="600" kern="0" dirty="0">
                <a:latin typeface="Arial" panose="020B0604020202020204" pitchFamily="34" charset="0"/>
                <a:cs typeface="Arial" panose="020B0604020202020204" pitchFamily="34" charset="0"/>
              </a:rPr>
              <a:t>Przyjmowanie zgłoszeń od własnych pracowników </a:t>
            </a:r>
          </a:p>
        </p:txBody>
      </p:sp>
      <p:sp>
        <p:nvSpPr>
          <p:cNvPr id="33" name="Pentagon 53">
            <a:extLst>
              <a:ext uri="{FF2B5EF4-FFF2-40B4-BE49-F238E27FC236}">
                <a16:creationId xmlns:a16="http://schemas.microsoft.com/office/drawing/2014/main" id="{EC75922F-AB59-44A9-A5E9-576BFDAAFA36}"/>
              </a:ext>
            </a:extLst>
          </p:cNvPr>
          <p:cNvSpPr/>
          <p:nvPr/>
        </p:nvSpPr>
        <p:spPr bwMode="gray">
          <a:xfrm>
            <a:off x="8648138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18.12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83">
            <a:extLst>
              <a:ext uri="{FF2B5EF4-FFF2-40B4-BE49-F238E27FC236}">
                <a16:creationId xmlns:a16="http://schemas.microsoft.com/office/drawing/2014/main" id="{15B3B947-AA8B-4F66-A7B7-CF54BA1CE59A}"/>
              </a:ext>
            </a:extLst>
          </p:cNvPr>
          <p:cNvCxnSpPr>
            <a:cxnSpLocks/>
          </p:cNvCxnSpPr>
          <p:nvPr/>
        </p:nvCxnSpPr>
        <p:spPr>
          <a:xfrm>
            <a:off x="8240845" y="2624281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entagon 53">
            <a:extLst>
              <a:ext uri="{FF2B5EF4-FFF2-40B4-BE49-F238E27FC236}">
                <a16:creationId xmlns:a16="http://schemas.microsoft.com/office/drawing/2014/main" id="{14790C50-A5A8-481C-9D1B-D8AD4E0AE2E7}"/>
              </a:ext>
            </a:extLst>
          </p:cNvPr>
          <p:cNvSpPr/>
          <p:nvPr/>
        </p:nvSpPr>
        <p:spPr bwMode="gray">
          <a:xfrm>
            <a:off x="7786695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16.12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Pentagon 53">
            <a:extLst>
              <a:ext uri="{FF2B5EF4-FFF2-40B4-BE49-F238E27FC236}">
                <a16:creationId xmlns:a16="http://schemas.microsoft.com/office/drawing/2014/main" id="{658511A4-E574-4C8A-A6A5-375B7EDBF242}"/>
              </a:ext>
            </a:extLst>
          </p:cNvPr>
          <p:cNvSpPr/>
          <p:nvPr/>
        </p:nvSpPr>
        <p:spPr bwMode="gray">
          <a:xfrm>
            <a:off x="9060755" y="5738881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20.12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812420-B811-4AE2-91D0-E9AD03ABDF53}"/>
              </a:ext>
            </a:extLst>
          </p:cNvPr>
          <p:cNvCxnSpPr/>
          <p:nvPr/>
        </p:nvCxnSpPr>
        <p:spPr>
          <a:xfrm>
            <a:off x="4508950" y="2020050"/>
            <a:ext cx="0" cy="442909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144B1CF-719B-41BB-9FA4-B730BB0F1CB3}"/>
              </a:ext>
            </a:extLst>
          </p:cNvPr>
          <p:cNvSpPr/>
          <p:nvPr/>
        </p:nvSpPr>
        <p:spPr>
          <a:xfrm>
            <a:off x="-296927" y="1956117"/>
            <a:ext cx="4805877" cy="369332"/>
          </a:xfrm>
          <a:prstGeom prst="rect">
            <a:avLst/>
          </a:prstGeom>
          <a:solidFill>
            <a:srgbClr val="FFD91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283D41-048E-4AA7-9B37-5A598FF3DE03}"/>
              </a:ext>
            </a:extLst>
          </p:cNvPr>
          <p:cNvSpPr txBox="1"/>
          <p:nvPr/>
        </p:nvSpPr>
        <p:spPr>
          <a:xfrm>
            <a:off x="898041" y="1956117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>
                <a:latin typeface="Graphik" panose="020B0503030202060203" pitchFamily="34" charset="-18"/>
              </a:rPr>
              <a:t>KLUCZOWE KAMIENIE MILOWE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A280E1-5532-4236-BBFF-DF85F90C4BB9}"/>
              </a:ext>
            </a:extLst>
          </p:cNvPr>
          <p:cNvGrpSpPr/>
          <p:nvPr/>
        </p:nvGrpSpPr>
        <p:grpSpPr>
          <a:xfrm>
            <a:off x="156618" y="86389"/>
            <a:ext cx="147352" cy="1210783"/>
            <a:chOff x="303916" y="2169040"/>
            <a:chExt cx="308344" cy="253365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5763336-7947-4CA6-A8E3-E55650732689}"/>
                </a:ext>
              </a:extLst>
            </p:cNvPr>
            <p:cNvSpPr/>
            <p:nvPr/>
          </p:nvSpPr>
          <p:spPr>
            <a:xfrm>
              <a:off x="303916" y="2169040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7B9CFF-F9BD-4E35-B173-E9EE5191889C}"/>
                </a:ext>
              </a:extLst>
            </p:cNvPr>
            <p:cNvSpPr/>
            <p:nvPr/>
          </p:nvSpPr>
          <p:spPr>
            <a:xfrm>
              <a:off x="303916" y="2614102"/>
              <a:ext cx="308344" cy="308344"/>
            </a:xfrm>
            <a:prstGeom prst="ellipse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DC7BF8-CF19-41E0-98D9-CA38B8413A54}"/>
                </a:ext>
              </a:extLst>
            </p:cNvPr>
            <p:cNvSpPr/>
            <p:nvPr/>
          </p:nvSpPr>
          <p:spPr>
            <a:xfrm>
              <a:off x="303916" y="3059164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7C39B6-68C0-4519-ABAC-2A9A2AF72C12}"/>
                </a:ext>
              </a:extLst>
            </p:cNvPr>
            <p:cNvSpPr/>
            <p:nvPr/>
          </p:nvSpPr>
          <p:spPr>
            <a:xfrm>
              <a:off x="303916" y="3504226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045F59-07E7-4139-B2BF-5A9858650DDA}"/>
                </a:ext>
              </a:extLst>
            </p:cNvPr>
            <p:cNvSpPr/>
            <p:nvPr/>
          </p:nvSpPr>
          <p:spPr>
            <a:xfrm>
              <a:off x="303916" y="3949288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E697B08-0381-4E1B-9B94-7EEF508F3080}"/>
                </a:ext>
              </a:extLst>
            </p:cNvPr>
            <p:cNvSpPr/>
            <p:nvPr/>
          </p:nvSpPr>
          <p:spPr>
            <a:xfrm>
              <a:off x="303916" y="4394348"/>
              <a:ext cx="308344" cy="3083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50" name="Pentagon 53">
            <a:extLst>
              <a:ext uri="{FF2B5EF4-FFF2-40B4-BE49-F238E27FC236}">
                <a16:creationId xmlns:a16="http://schemas.microsoft.com/office/drawing/2014/main" id="{FB569A28-38E2-489C-9E57-E5CDCA0B0E85}"/>
              </a:ext>
            </a:extLst>
          </p:cNvPr>
          <p:cNvSpPr/>
          <p:nvPr/>
        </p:nvSpPr>
        <p:spPr bwMode="gray">
          <a:xfrm>
            <a:off x="8263420" y="5738881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17.12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FB45F1-E4D8-4BA0-BC0C-EF807B67521F}"/>
              </a:ext>
            </a:extLst>
          </p:cNvPr>
          <p:cNvCxnSpPr>
            <a:cxnSpLocks/>
          </p:cNvCxnSpPr>
          <p:nvPr/>
        </p:nvCxnSpPr>
        <p:spPr>
          <a:xfrm>
            <a:off x="8779891" y="2333556"/>
            <a:ext cx="0" cy="3630827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Pentagon 53">
            <a:extLst>
              <a:ext uri="{FF2B5EF4-FFF2-40B4-BE49-F238E27FC236}">
                <a16:creationId xmlns:a16="http://schemas.microsoft.com/office/drawing/2014/main" id="{7AB42277-A58B-4A70-BCDA-A8881C5776BC}"/>
              </a:ext>
            </a:extLst>
          </p:cNvPr>
          <p:cNvSpPr/>
          <p:nvPr/>
        </p:nvSpPr>
        <p:spPr bwMode="gray">
          <a:xfrm>
            <a:off x="8334800" y="2001210"/>
            <a:ext cx="480524" cy="241763"/>
          </a:xfrm>
          <a:prstGeom prst="rect">
            <a:avLst/>
          </a:prstGeom>
          <a:solidFill>
            <a:srgbClr val="FF0066"/>
          </a:soli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Dzisiaj</a:t>
            </a:r>
            <a:endParaRPr lang="en-US" sz="8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Pentagon 53">
            <a:extLst>
              <a:ext uri="{FF2B5EF4-FFF2-40B4-BE49-F238E27FC236}">
                <a16:creationId xmlns:a16="http://schemas.microsoft.com/office/drawing/2014/main" id="{5B3A357F-4716-46B4-AEDA-A28BDAE9F657}"/>
              </a:ext>
            </a:extLst>
          </p:cNvPr>
          <p:cNvSpPr/>
          <p:nvPr/>
        </p:nvSpPr>
        <p:spPr bwMode="gray">
          <a:xfrm>
            <a:off x="9592483" y="5731716"/>
            <a:ext cx="376880" cy="2470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300"/>
              </a:spcAft>
              <a:defRPr/>
            </a:pPr>
            <a:r>
              <a:rPr lang="pl-PL" sz="800" b="1" kern="0" dirty="0">
                <a:latin typeface="Arial" pitchFamily="34" charset="0"/>
                <a:cs typeface="Arial" pitchFamily="34" charset="0"/>
              </a:rPr>
              <a:t>27.12</a:t>
            </a:r>
            <a:endParaRPr lang="en-US" sz="800" b="1" kern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95">
            <a:extLst>
              <a:ext uri="{FF2B5EF4-FFF2-40B4-BE49-F238E27FC236}">
                <a16:creationId xmlns:a16="http://schemas.microsoft.com/office/drawing/2014/main" id="{99F5B5CA-E222-4409-96F6-2474A2B8FE2C}"/>
              </a:ext>
            </a:extLst>
          </p:cNvPr>
          <p:cNvCxnSpPr>
            <a:cxnSpLocks/>
          </p:cNvCxnSpPr>
          <p:nvPr/>
        </p:nvCxnSpPr>
        <p:spPr>
          <a:xfrm>
            <a:off x="10124366" y="2624281"/>
            <a:ext cx="0" cy="337248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3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357352" y="574785"/>
            <a:ext cx="10907109" cy="155427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NAJCZĘSTSZE BŁĘDY PRZY ZGŁASZANIU OSÓB DO SZCZEPIENIA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E41562A-2A3C-4002-BAC7-7E4E05E5E9D5}"/>
              </a:ext>
            </a:extLst>
          </p:cNvPr>
          <p:cNvSpPr txBox="1"/>
          <p:nvPr/>
        </p:nvSpPr>
        <p:spPr>
          <a:xfrm>
            <a:off x="357351" y="574785"/>
            <a:ext cx="10907109" cy="3493264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Calibri-Bold"/>
              </a:rPr>
              <a:t> 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1. </a:t>
            </a:r>
            <a:r>
              <a:rPr lang="pl-PL" sz="1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Przekazywanie zgłoszeń przez apteki, praktyki, POZ bezpośrednio do </a:t>
            </a:r>
            <a:r>
              <a:rPr lang="pl-PL" sz="1800" b="0" i="0" u="none" strike="noStrike" baseline="0" dirty="0" err="1">
                <a:solidFill>
                  <a:schemeClr val="bg1"/>
                </a:solidFill>
                <a:latin typeface="Calibri" panose="020F0502020204030204" pitchFamily="34" charset="0"/>
              </a:rPr>
              <a:t>CeZ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2. Wielokrotne przekazywanie plików przez szpitale do </a:t>
            </a:r>
            <a:r>
              <a:rPr lang="pl-PL" dirty="0" err="1">
                <a:solidFill>
                  <a:schemeClr val="bg1"/>
                </a:solidFill>
                <a:latin typeface="Calibri" panose="020F0502020204030204" pitchFamily="34" charset="0"/>
              </a:rPr>
              <a:t>CeZ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 (tych samych lub różnych traktowanych jako uzupełnienie)</a:t>
            </a:r>
          </a:p>
          <a:p>
            <a:pPr algn="l"/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3. Przekazywanie danych w postaci wiadomości a nie pliku załączanego w gabinet.gov.pl</a:t>
            </a:r>
          </a:p>
          <a:p>
            <a:pPr algn="l"/>
            <a:endParaRPr lang="pl-PL" sz="1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222089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3">
            <a:extLst>
              <a:ext uri="{FF2B5EF4-FFF2-40B4-BE49-F238E27FC236}">
                <a16:creationId xmlns:a16="http://schemas.microsoft.com/office/drawing/2014/main" id="{DBE5DDAA-33D7-45F5-8376-36D9CB4F002B}"/>
              </a:ext>
            </a:extLst>
          </p:cNvPr>
          <p:cNvSpPr txBox="1"/>
          <p:nvPr/>
        </p:nvSpPr>
        <p:spPr>
          <a:xfrm>
            <a:off x="458952" y="1895585"/>
            <a:ext cx="10907109" cy="260071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algn="ctr"/>
            <a:r>
              <a:rPr lang="pl-PL" sz="4400" b="1" dirty="0">
                <a:solidFill>
                  <a:schemeClr val="bg1"/>
                </a:solidFill>
                <a:latin typeface="Calibri-Bold"/>
              </a:rPr>
              <a:t>DZIĘKUJĘ ZA UWAGĘ </a:t>
            </a:r>
          </a:p>
          <a:p>
            <a:pPr algn="ctr"/>
            <a:r>
              <a:rPr lang="pl-PL" sz="4400" b="1" dirty="0">
                <a:solidFill>
                  <a:schemeClr val="bg1"/>
                </a:solidFill>
                <a:latin typeface="Calibri-Bold"/>
              </a:rPr>
              <a:t>I PROSZĘ O ROZPOWSZECHNIANIE </a:t>
            </a:r>
          </a:p>
          <a:p>
            <a:pPr algn="ctr"/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/>
            <a:endParaRPr lang="pl-PL" sz="2000" b="1" dirty="0">
              <a:solidFill>
                <a:schemeClr val="bg1"/>
              </a:solidFill>
              <a:latin typeface="Calibri-Bold"/>
            </a:endParaRPr>
          </a:p>
          <a:p>
            <a:pPr marL="457200" indent="-457200" algn="just">
              <a:buFont typeface="+mj-lt"/>
              <a:buAutoNum type="arabicPeriod"/>
            </a:pPr>
            <a:endParaRPr lang="pl-PL" sz="2000" b="1" i="0" u="none" strike="noStrike" baseline="0" dirty="0">
              <a:solidFill>
                <a:schemeClr val="bg1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4175640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Text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33F3499D5BA4DB288364E91713C08" ma:contentTypeVersion="2" ma:contentTypeDescription="Utwórz nowy dokument." ma:contentTypeScope="" ma:versionID="c404b6a63eea81dbaabb6f4132606a2d">
  <xsd:schema xmlns:xsd="http://www.w3.org/2001/XMLSchema" xmlns:xs="http://www.w3.org/2001/XMLSchema" xmlns:p="http://schemas.microsoft.com/office/2006/metadata/properties" xmlns:ns2="eea17b1b-31c8-4dd8-8861-347dec987adf" targetNamespace="http://schemas.microsoft.com/office/2006/metadata/properties" ma:root="true" ma:fieldsID="fa5caf9b56de788134757953e845575c" ns2:_="">
    <xsd:import namespace="eea17b1b-31c8-4dd8-8861-347dec987a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7b1b-31c8-4dd8-8861-347dec987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6CB4E2-ADB3-4F26-97DD-523595BD3B38}">
  <ds:schemaRefs>
    <ds:schemaRef ds:uri="eea17b1b-31c8-4dd8-8861-347dec987a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C52614-E7A0-4370-974C-B6BB307C3BDD}">
  <ds:schemaRefs>
    <ds:schemaRef ds:uri="http://purl.org/dc/dcmitype/"/>
    <ds:schemaRef ds:uri="http://schemas.openxmlformats.org/package/2006/metadata/core-properties"/>
    <ds:schemaRef ds:uri="eea17b1b-31c8-4dd8-8861-347dec987adf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496DB81-CBB8-4652-8F23-2BF5822219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571</Words>
  <Application>Microsoft Office PowerPoint</Application>
  <PresentationFormat>Panoramiczny</PresentationFormat>
  <Paragraphs>99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Calibri-Bold</vt:lpstr>
      <vt:lpstr>Graphik</vt:lpstr>
      <vt:lpstr>Graphik Light</vt:lpstr>
      <vt:lpstr>Graphik Semibold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Harmonogram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Zarebski, Jakub</dc:creator>
  <cp:lastModifiedBy>Michalina Musiałowicz</cp:lastModifiedBy>
  <cp:revision>29</cp:revision>
  <dcterms:created xsi:type="dcterms:W3CDTF">2020-12-02T13:50:21Z</dcterms:created>
  <dcterms:modified xsi:type="dcterms:W3CDTF">2020-12-18T13:56:07Z</dcterms:modified>
</cp:coreProperties>
</file>